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5F849-0C04-4737-90C2-36E961E99481}" type="datetimeFigureOut">
              <a:rPr lang="en-IN" smtClean="0"/>
              <a:t>08-05-2021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9B3E26-8B2E-4598-8DF2-8D0E87C6DC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10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5/8/2021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5/8/2021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sv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5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2000"/>
                    </a14:imgEffect>
                    <a14:imgEffect>
                      <a14:brightnessContrast bright="-18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794" y="-184678"/>
            <a:ext cx="12287794" cy="8191863"/>
          </a:xfrm>
          <a:prstGeom prst="rect">
            <a:avLst/>
          </a:prstGeom>
        </p:spPr>
      </p:pic>
      <p:sp>
        <p:nvSpPr>
          <p:cNvPr id="64" name="Rectangle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ctangle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latin typeface="Bahnschrift SemiBold Condensed" panose="020B0502040204020203" pitchFamily="34" charset="0"/>
              </a:rPr>
              <a:t>risk analytics in banking and financial service</a:t>
            </a:r>
            <a:endParaRPr lang="en-US" sz="3200" dirty="0">
              <a:solidFill>
                <a:schemeClr val="tx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  <a:latin typeface="Bahnschrift SemiLight Condensed" panose="020B0502040204020203" pitchFamily="34" charset="0"/>
              </a:rPr>
              <a:t>Insights</a:t>
            </a:r>
            <a:endParaRPr lang="en-US" dirty="0">
              <a:solidFill>
                <a:schemeClr val="tx1"/>
              </a:solidFill>
              <a:latin typeface="Bahnschrift SemiLigh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398" t="-2" r="7398" b="21614"/>
          <a:stretch/>
        </p:blipFill>
        <p:spPr>
          <a:xfrm>
            <a:off x="-972000" y="0"/>
            <a:ext cx="13158788" cy="6876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0501" y="161925"/>
            <a:ext cx="2028824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sz="3600" b="1" dirty="0" smtClean="0">
                <a:latin typeface="Bahnschrift SemiBold Condensed" panose="020B0502040204020203" pitchFamily="34" charset="0"/>
              </a:rPr>
              <a:t>Conclusions</a:t>
            </a:r>
            <a:endParaRPr lang="en-IN" sz="3600" b="1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0501" y="1009650"/>
            <a:ext cx="1176337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Factors which indicate that the person will be a Non-Defaulter are:</a:t>
            </a:r>
            <a:endParaRPr lang="en-US" altLang="en-US" sz="1200" dirty="0">
              <a:solidFill>
                <a:schemeClr val="tx1"/>
              </a:solidFill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LOANS_EDUCATION_TYPE</a:t>
            </a:r>
            <a:r>
              <a:rPr lang="en-US" altLang="en-US" sz="1600" dirty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: </a:t>
            </a:r>
            <a:r>
              <a:rPr lang="en-US" altLang="en-US" sz="1600" dirty="0" smtClean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Individuals who </a:t>
            </a:r>
            <a:r>
              <a:rPr lang="en-US" altLang="en-US" sz="1600" dirty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have Academic Degrees have less defaults as compared to other people.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NAME_INCOME_TYPE</a:t>
            </a:r>
            <a:r>
              <a:rPr lang="en-US" altLang="en-US" sz="1600" dirty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: Students and Businessmen have no </a:t>
            </a:r>
            <a:r>
              <a:rPr lang="en-US" altLang="en-US" sz="1600" dirty="0" smtClean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defaulters.</a:t>
            </a:r>
            <a:endParaRPr lang="en-US" altLang="en-US" sz="1600" dirty="0">
              <a:solidFill>
                <a:schemeClr val="tx1"/>
              </a:solidFill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NAME_FAMILY_STATUS</a:t>
            </a:r>
            <a:r>
              <a:rPr lang="en-US" altLang="en-US" sz="1600" dirty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: Widows are least likely to default on the loans.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AMT_INCOME_TOTAL</a:t>
            </a:r>
            <a:r>
              <a:rPr lang="en-US" altLang="en-US" sz="1600" dirty="0" smtClean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: </a:t>
            </a:r>
            <a:r>
              <a:rPr lang="en-US" altLang="en-US" sz="1600" dirty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Customers who have income in the range of 700K and 800K are least likely to default.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b="1" dirty="0" smtClean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ORGANIZATION_TYPE</a:t>
            </a:r>
            <a:r>
              <a:rPr lang="en-US" altLang="en-US" sz="1600" dirty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: Clients with Trade Type:4 &amp; 6, Industry Type:12 Transport Type: 1 are least likely to default</a:t>
            </a:r>
            <a:r>
              <a:rPr lang="en-US" altLang="en-US" sz="1600" dirty="0" smtClean="0">
                <a:solidFill>
                  <a:schemeClr val="tx1"/>
                </a:solidFill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.</a:t>
            </a:r>
            <a:endParaRPr lang="en-US" altLang="en-US" sz="1600" dirty="0">
              <a:solidFill>
                <a:schemeClr val="tx1"/>
              </a:solidFill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7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06188" y="131189"/>
            <a:ext cx="3047728" cy="5847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  <a:latin typeface="Bahnschrift SemiLight Condensed" panose="020B0502040204020203" pitchFamily="34" charset="0"/>
              </a:rPr>
              <a:t>Univariate Analysis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795" r="50795"/>
          <a:stretch/>
        </p:blipFill>
        <p:spPr>
          <a:xfrm>
            <a:off x="-4891650" y="715964"/>
            <a:ext cx="10054200" cy="4575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57" t="-61" r="-50764" b="61"/>
          <a:stretch/>
        </p:blipFill>
        <p:spPr>
          <a:xfrm>
            <a:off x="5234567" y="706999"/>
            <a:ext cx="9992849" cy="45753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6188" y="5386539"/>
            <a:ext cx="11223812" cy="120032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Bahnschrift SemiLight Condensed" panose="020B0502040204020203" pitchFamily="34" charset="0"/>
              </a:rPr>
              <a:t>Insights: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Bahnschrift SemiLight Condensed" panose="020B0502040204020203" pitchFamily="34" charset="0"/>
              </a:rPr>
              <a:t>Laborers </a:t>
            </a:r>
            <a:r>
              <a:rPr lang="en-US" dirty="0">
                <a:latin typeface="Bahnschrift SemiLight Condensed" panose="020B0502040204020203" pitchFamily="34" charset="0"/>
              </a:rPr>
              <a:t>have taken most no. of loans followed by Sales staff, core staff, Managers.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Light Condensed" panose="020B0502040204020203" pitchFamily="34" charset="0"/>
              </a:rPr>
              <a:t>Low-skill </a:t>
            </a:r>
            <a:r>
              <a:rPr lang="en-US" dirty="0" smtClean="0">
                <a:latin typeface="Bahnschrift SemiLight Condensed" panose="020B0502040204020203" pitchFamily="34" charset="0"/>
              </a:rPr>
              <a:t>Laborers </a:t>
            </a:r>
            <a:r>
              <a:rPr lang="en-US" dirty="0">
                <a:latin typeface="Bahnschrift SemiLight Condensed" panose="020B0502040204020203" pitchFamily="34" charset="0"/>
              </a:rPr>
              <a:t>have defaulted most no. of loans(approx. 17%) followed by Waiters/Barmen staff, Drivers, Secondary staff.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Bahnschrift SemiLight Condensed" panose="020B0502040204020203" pitchFamily="34" charset="0"/>
              </a:rPr>
              <a:t>For a very high number of applications occupation type information is </a:t>
            </a:r>
            <a:r>
              <a:rPr lang="en-US" dirty="0" smtClean="0">
                <a:latin typeface="Bahnschrift SemiLight Condensed" panose="020B0502040204020203" pitchFamily="34" charset="0"/>
              </a:rPr>
              <a:t>unknown.</a:t>
            </a:r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424682"/>
            <a:ext cx="6515101" cy="31090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1" y="3533776"/>
            <a:ext cx="6515100" cy="29200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0876" y="3651960"/>
            <a:ext cx="4743449" cy="286232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 </a:t>
            </a:r>
            <a:r>
              <a:rPr lang="en-US" sz="2000" dirty="0" smtClean="0">
                <a:latin typeface="Bahnschrift SemiLight Condensed" panose="020B0502040204020203" pitchFamily="34" charset="0"/>
                <a:ea typeface="HP Simplified Hans Light" panose="020B0300000000000000" pitchFamily="34" charset="-122"/>
              </a:rPr>
              <a:t>Insights</a:t>
            </a: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People who are working have highest number of loans.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Although females on maternity leaves have taken significantly lower number of loans but have approximately 40% default rate amongst them which is the highest in any category.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People who are unemployed have a default rate of more than 35</a:t>
            </a:r>
            <a:r>
              <a:rPr lang="en-US" sz="16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%.</a:t>
            </a:r>
          </a:p>
          <a:p>
            <a:endParaRPr lang="en-US" sz="16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endParaRPr lang="en-US" sz="16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00876" y="533400"/>
            <a:ext cx="4743449" cy="267765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r>
              <a:rPr lang="en-US" sz="2000" dirty="0" smtClean="0">
                <a:latin typeface="Bahnschrift SemiLight Condensed" panose="020B0502040204020203" pitchFamily="34" charset="0"/>
                <a:ea typeface="HP Simplified Hans Light" panose="020B0300000000000000" pitchFamily="34" charset="-122"/>
              </a:rPr>
              <a:t>Insights</a:t>
            </a: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Married </a:t>
            </a: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people have taken most number of loans.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Civil Marriage folks and Single/Unmarried are the ones who defaulted on the most number of loans.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Widows have </a:t>
            </a:r>
            <a:r>
              <a:rPr lang="en-US" sz="1600" dirty="0" err="1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defualted</a:t>
            </a: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 on least number of </a:t>
            </a:r>
            <a:r>
              <a:rPr lang="en-US" sz="16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loans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 smtClean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endParaRPr lang="en-US" sz="1600" dirty="0" smtClean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00876" y="3247862"/>
            <a:ext cx="4743449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Target 0 – Non Defaulters         Target 1 - Defaulters</a:t>
            </a:r>
            <a:endParaRPr lang="en-IN" sz="16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</p:txBody>
      </p:sp>
      <p:pic>
        <p:nvPicPr>
          <p:cNvPr id="11" name="Graphic 17" descr="Lightbulb">
            <a:extLst>
              <a:ext uri="{FF2B5EF4-FFF2-40B4-BE49-F238E27FC236}">
                <a16:creationId xmlns:a16="http://schemas.microsoft.com/office/drawing/2014/main" id="{5FE21C89-18B1-4579-B806-2C0DFA492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90000"/>
                    </a14:imgEffect>
                    <a14:imgEffect>
                      <a14:brightnessContrast contrast="91000"/>
                    </a14:imgEffect>
                  </a14:imgLayer>
                </a14:imgProps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86626" y="533400"/>
            <a:ext cx="375149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33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28626" y="3547185"/>
            <a:ext cx="4743449" cy="28931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 </a:t>
            </a:r>
            <a:r>
              <a:rPr lang="en-US" sz="2000" dirty="0" smtClean="0">
                <a:latin typeface="Bahnschrift SemiLight Condensed" panose="020B0502040204020203" pitchFamily="34" charset="0"/>
                <a:ea typeface="HP Simplified Hans Light" panose="020B0300000000000000" pitchFamily="34" charset="-122"/>
              </a:rPr>
              <a:t>Insights</a:t>
            </a: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People with credit amount between 400K-600K tend to default more than others.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 smtClean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626" y="428625"/>
            <a:ext cx="4743449" cy="24314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 smtClean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r>
              <a:rPr lang="en-US" sz="2000" dirty="0" smtClean="0">
                <a:latin typeface="Bahnschrift SemiLight Condensed" panose="020B0502040204020203" pitchFamily="34" charset="0"/>
                <a:ea typeface="HP Simplified Hans Light" panose="020B0300000000000000" pitchFamily="34" charset="-122"/>
              </a:rPr>
              <a:t>Insights</a:t>
            </a: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Most of the applicants have income less than 300K.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Applicants with income more than 700K are less likely to default.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Applicants with income less than 300K are more likely to default.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626" y="3097781"/>
            <a:ext cx="4743449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All Credit Type Analysis:</a:t>
            </a:r>
            <a:endParaRPr lang="en-IN" sz="16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</p:txBody>
      </p:sp>
      <p:pic>
        <p:nvPicPr>
          <p:cNvPr id="11" name="Graphic 17" descr="Lightbulb">
            <a:extLst>
              <a:ext uri="{FF2B5EF4-FFF2-40B4-BE49-F238E27FC236}">
                <a16:creationId xmlns:a16="http://schemas.microsoft.com/office/drawing/2014/main" id="{5FE21C89-18B1-4579-B806-2C0DFA49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446" y="8990185"/>
            <a:ext cx="619456" cy="6448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428626"/>
            <a:ext cx="6629400" cy="29527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75" y="3381376"/>
            <a:ext cx="6629400" cy="3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91375" y="352425"/>
            <a:ext cx="4314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Bahnschrift SemiBold Condensed" panose="020B0502040204020203" pitchFamily="34" charset="0"/>
              </a:rPr>
              <a:t>     Numerical </a:t>
            </a:r>
            <a:r>
              <a:rPr lang="en-IN" sz="2000" dirty="0">
                <a:latin typeface="Bahnschrift SemiBold Condensed" panose="020B0502040204020203" pitchFamily="34" charset="0"/>
              </a:rPr>
              <a:t>Univariate and Bivariate Analysis</a:t>
            </a:r>
          </a:p>
          <a:p>
            <a:pPr algn="ctr"/>
            <a:endParaRPr lang="en-IN" sz="2000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6" y="428625"/>
            <a:ext cx="6419850" cy="602491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972299" y="1151156"/>
            <a:ext cx="468630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Bahnschrift SemiBold Condensed" panose="020B0502040204020203" pitchFamily="34" charset="0"/>
                <a:ea typeface="HP Simplified Hans Light" panose="020B0300000000000000" pitchFamily="34" charset="-122"/>
              </a:rPr>
              <a:t>INSIGHTS</a:t>
            </a:r>
            <a:r>
              <a:rPr lang="en-US" sz="14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 from </a:t>
            </a:r>
            <a:r>
              <a:rPr lang="en-IN" sz="14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individual Distribution </a:t>
            </a:r>
            <a:r>
              <a:rPr lang="en-IN" sz="14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plots</a:t>
            </a:r>
          </a:p>
          <a:p>
            <a:endParaRPr lang="en-US" sz="1400" dirty="0" smtClean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Most </a:t>
            </a:r>
            <a:r>
              <a:rPr lang="en-US" sz="14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number of loans are given for goods price below 10 lakhs.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Most people pay annuity below 50000 for the credit loan.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Credit amount of the loan is mostly less then 10 lakhs.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The </a:t>
            </a:r>
            <a:r>
              <a:rPr lang="en-US" sz="14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Non-Defaulter </a:t>
            </a:r>
            <a:r>
              <a:rPr lang="en-US" sz="14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and defaulters distribution overlap in all the plots and hence we cannot use any of these variables in isolation to make a decision.</a:t>
            </a:r>
          </a:p>
          <a:p>
            <a:endParaRPr lang="en-IN" sz="10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972299" y="3519547"/>
            <a:ext cx="48101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hnschrift SemiBold Condensed" panose="020B0502040204020203" pitchFamily="34" charset="0"/>
                <a:ea typeface="HP Simplified Hans Light" panose="020B0300000000000000" pitchFamily="34" charset="-122"/>
              </a:rPr>
              <a:t>I</a:t>
            </a:r>
            <a:r>
              <a:rPr lang="en-US" sz="1600" dirty="0" smtClean="0">
                <a:latin typeface="Bahnschrift SemiBold Condensed" panose="020B0502040204020203" pitchFamily="34" charset="0"/>
                <a:ea typeface="HP Simplified Hans Light" panose="020B0300000000000000" pitchFamily="34" charset="-122"/>
              </a:rPr>
              <a:t>NSIGHTS</a:t>
            </a: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 </a:t>
            </a:r>
            <a:r>
              <a:rPr lang="en-IN" sz="14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from Scatter </a:t>
            </a:r>
            <a:r>
              <a:rPr lang="en-IN" sz="14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Plots</a:t>
            </a:r>
          </a:p>
          <a:p>
            <a:endParaRPr lang="en-IN" sz="1400" dirty="0" smtClean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AMT_CREDIT and AMT_GOODS_PRICE are highly correlated, as the points are forming a straight line, thus showing a linear relationship between the two.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We can see that as AMT_CREDIT &amp; AMT_GOODS_PRICE exceeds 3M, the proportion of defaulters decreases significantly.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When AMT_ANNUITY &gt; 150K &amp; AMT_CREDIT &gt; 3M, the percentage of defaulters decreases.</a:t>
            </a:r>
          </a:p>
          <a:p>
            <a:endParaRPr lang="en-US" sz="14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1123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15" y="428625"/>
            <a:ext cx="6740785" cy="60261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096250" y="428625"/>
            <a:ext cx="340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Correlation for </a:t>
            </a:r>
            <a:r>
              <a:rPr lang="en-IN" sz="2400" dirty="0" smtClean="0">
                <a:latin typeface="Bahnschrift SemiBold Condensed" panose="020B0502040204020203" pitchFamily="34" charset="0"/>
              </a:rPr>
              <a:t>Defaulters</a:t>
            </a:r>
            <a:endParaRPr lang="en-IN" sz="2400" dirty="0"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67575" y="1379582"/>
            <a:ext cx="435292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Credit amount is inversely proportional to the date of birth, meaning Credit amount is higher for low age and vice-versa</a:t>
            </a:r>
            <a:r>
              <a:rPr lang="en-US" sz="16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.</a:t>
            </a:r>
          </a:p>
          <a:p>
            <a:endParaRPr lang="en-US" sz="16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Credit amount is inversely proportional to the number of children client have, meaning Credit amount is higher for less children count client have and vice-versa.</a:t>
            </a:r>
          </a:p>
        </p:txBody>
      </p:sp>
    </p:spTree>
    <p:extLst>
      <p:ext uri="{BB962C8B-B14F-4D97-AF65-F5344CB8AC3E}">
        <p14:creationId xmlns:p14="http://schemas.microsoft.com/office/powerpoint/2010/main" val="101811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815" y="419100"/>
            <a:ext cx="6493135" cy="60224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07052" y="419100"/>
            <a:ext cx="3855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Bahnschrift SemiBold Condensed" panose="020B0502040204020203" pitchFamily="34" charset="0"/>
              </a:rPr>
              <a:t>Correlation </a:t>
            </a:r>
            <a:r>
              <a:rPr lang="en-IN" sz="2400" dirty="0" smtClean="0">
                <a:latin typeface="Bahnschrift SemiBold Condensed" panose="020B0502040204020203" pitchFamily="34" charset="0"/>
              </a:rPr>
              <a:t>for Non - </a:t>
            </a:r>
            <a:r>
              <a:rPr lang="en-IN" sz="2400" dirty="0">
                <a:latin typeface="Bahnschrift SemiBold Condensed" panose="020B0502040204020203" pitchFamily="34" charset="0"/>
              </a:rPr>
              <a:t>Defaulters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925" y="1261586"/>
            <a:ext cx="424815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Credit </a:t>
            </a: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amount is highly correlated with amount of goods price which is same as </a:t>
            </a:r>
            <a:r>
              <a:rPr lang="en-US" sz="16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Non-Defaulter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But the loan annuity correlation with credit amount has slightly reduced in defaulters when compared to Non </a:t>
            </a:r>
            <a:r>
              <a:rPr lang="en-US" sz="16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Defaulters</a:t>
            </a:r>
          </a:p>
          <a:p>
            <a:endParaRPr lang="en-US" sz="16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We can also see that Non Defaulters have high correlation in number of days employed when compared to defaulters.</a:t>
            </a:r>
          </a:p>
          <a:p>
            <a:endParaRPr lang="en-IN" sz="1600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9470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19100"/>
            <a:ext cx="9886950" cy="6036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6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251" y="542925"/>
            <a:ext cx="1128712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sz="2800" dirty="0">
                <a:latin typeface="Bahnschrift SemiLight Condensed" panose="020B0502040204020203" pitchFamily="34" charset="0"/>
                <a:ea typeface="HP Simplified Hans Light" panose="020B0300000000000000" pitchFamily="34" charset="-122"/>
              </a:rPr>
              <a:t>Insights</a:t>
            </a:r>
            <a:r>
              <a:rPr lang="en-US" sz="2800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:</a:t>
            </a:r>
          </a:p>
          <a:p>
            <a:endParaRPr lang="en-US" sz="2800" dirty="0" smtClean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Purpose </a:t>
            </a:r>
            <a:r>
              <a:rPr lang="en-US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of loan is unknown for very </a:t>
            </a: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large </a:t>
            </a:r>
            <a:r>
              <a:rPr lang="en-US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number of </a:t>
            </a: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applicants applying for the loan.</a:t>
            </a:r>
            <a:endParaRPr lang="en-US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Banks </a:t>
            </a:r>
            <a:r>
              <a:rPr lang="en-US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have rejected high number of applications taken for Repair and Other purposes, also applicants have </a:t>
            </a: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refused </a:t>
            </a:r>
            <a:r>
              <a:rPr lang="en-US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these offers more number of times.</a:t>
            </a:r>
          </a:p>
          <a:p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There </a:t>
            </a:r>
            <a:r>
              <a:rPr lang="en-US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are few places where proportion of Non-Defaulters is </a:t>
            </a: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higher.</a:t>
            </a:r>
            <a:endParaRPr lang="en-US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Buying </a:t>
            </a:r>
            <a:r>
              <a:rPr lang="en-US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 </a:t>
            </a: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garage</a:t>
            </a:r>
            <a:endParaRPr lang="en-US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Business development</a:t>
            </a:r>
            <a:endParaRPr lang="en-US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Buying land</a:t>
            </a:r>
            <a:endParaRPr lang="en-US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Buying </a:t>
            </a:r>
            <a:r>
              <a:rPr lang="en-US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a new </a:t>
            </a: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car</a:t>
            </a:r>
            <a:endParaRPr lang="en-US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Education</a:t>
            </a:r>
            <a:endParaRPr lang="en-US" dirty="0">
              <a:latin typeface="HP Simplified Hans Light" panose="020B0300000000000000" pitchFamily="34" charset="-122"/>
              <a:ea typeface="HP Simplified Hans Light" panose="020B0300000000000000" pitchFamily="34" charset="-122"/>
            </a:endParaRPr>
          </a:p>
          <a:p>
            <a:r>
              <a:rPr lang="en-US" dirty="0" smtClean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Therefore we </a:t>
            </a:r>
            <a:r>
              <a:rPr lang="en-US" dirty="0">
                <a:latin typeface="HP Simplified Hans Light" panose="020B0300000000000000" pitchFamily="34" charset="-122"/>
                <a:ea typeface="HP Simplified Hans Light" panose="020B0300000000000000" pitchFamily="34" charset="-122"/>
              </a:rPr>
              <a:t>can focus on these purposes for which default percentage is less.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276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NE.pptx" id="{5330A5D3-B581-4B4A-9313-9275B6EF2E52}" vid="{516C64E9-C0AA-46DA-9991-9C0EC881A8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Floral flourish</Template>
  <TotalTime>0</TotalTime>
  <Words>557</Words>
  <Application>Microsoft Office PowerPoint</Application>
  <PresentationFormat>Widescreen</PresentationFormat>
  <Paragraphs>73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HP Simplified Hans Light</vt:lpstr>
      <vt:lpstr>Arial</vt:lpstr>
      <vt:lpstr>Avenir Next LT Pro</vt:lpstr>
      <vt:lpstr>Avenir Next LT Pro Light</vt:lpstr>
      <vt:lpstr>Bahnschrift SemiBold Condensed</vt:lpstr>
      <vt:lpstr>Bahnschrift SemiLight Condensed</vt:lpstr>
      <vt:lpstr>Calibri</vt:lpstr>
      <vt:lpstr>Garamond</vt:lpstr>
      <vt:lpstr>SavonVTI</vt:lpstr>
      <vt:lpstr>risk analytics in banking and financial service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2021-04-05T12:22:26Z</dcterms:created>
  <dcterms:modified xsi:type="dcterms:W3CDTF">2021-05-08T03:04:26Z</dcterms:modified>
</cp:coreProperties>
</file>